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63" r:id="rId3"/>
    <p:sldId id="264" r:id="rId4"/>
    <p:sldId id="265" r:id="rId5"/>
    <p:sldId id="266" r:id="rId6"/>
    <p:sldId id="267" r:id="rId7"/>
    <p:sldId id="294" r:id="rId8"/>
    <p:sldId id="268" r:id="rId9"/>
    <p:sldId id="269" r:id="rId10"/>
    <p:sldId id="270" r:id="rId11"/>
    <p:sldId id="271" r:id="rId12"/>
    <p:sldId id="295" r:id="rId13"/>
    <p:sldId id="272" r:id="rId14"/>
    <p:sldId id="274" r:id="rId15"/>
    <p:sldId id="275" r:id="rId16"/>
    <p:sldId id="276" r:id="rId17"/>
    <p:sldId id="277" r:id="rId18"/>
    <p:sldId id="29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7" r:id="rId30"/>
    <p:sldId id="298" r:id="rId31"/>
    <p:sldId id="299" r:id="rId32"/>
    <p:sldId id="300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8" autoAdjust="0"/>
    <p:restoredTop sz="94660"/>
  </p:normalViewPr>
  <p:slideViewPr>
    <p:cSldViewPr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CB4FE5-898F-4A7D-9452-11E00C27F3A3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0E1F944-4C82-454C-AC46-FF6464ACF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7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2" name="Freeform 50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  <p:grpSp>
        <p:nvGrpSpPr>
          <p:cNvPr id="3132" name="Group 60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100" name="Freeform 28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Freeform 29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Freeform 30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29" name="Group 57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103" name="Freeform 31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4" name="Freeform 32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5" name="Freeform 33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" name="Freeform 34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7" name="Freeform 35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131" name="Group 59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109" name="Freeform 37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Freeform 38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Freeform 39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30" name="Group 58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112" name="Freeform 40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4" name="Freeform 42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5" name="Freeform 43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17" name="Freeform 45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1" name="Freeform 4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50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7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2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9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4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5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13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5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0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Freeform 24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C7405AC9-8A9D-43AD-A16B-AAEB63F863EA}" type="datetimeFigureOut">
              <a:rPr lang="en-US" smtClean="0"/>
              <a:t>9/20/2014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AB80BA7-1454-48D4-9017-1EF288E902EA}" type="slidenum">
              <a:rPr lang="en-US" smtClean="0"/>
              <a:t>‹#›</a:t>
            </a:fld>
            <a:endParaRPr lang="en-US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66" name="Group 142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1" name="Group 137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152" name="Group 128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3" name="Freeform 49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7" name="Freeform 5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0" name="Freeform 56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70" name="Freeform 46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50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Freeform 51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50" name="Group 126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6" name="Freeform 32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45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6" name="Freeform 52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8" name="Freeform 5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9" name="Freeform 5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1" name="Freeform 57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60" name="Group 136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52" name="Freeform 2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65" name="Group 141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156" name="Group 132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54" name="Freeform 30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55" name="Group 131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55" name="Freeform 31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38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39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40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41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42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43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64" name="Line 140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oeweb-prd.doe.state.fl.us/eds/nclbspar/index.cfm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oridastandards.org/Standards/FLStandardSearch.aspx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oada.dadeschools.net/testingcalendar/testingprograms/FAA14-15.pdf" TargetMode="External"/><Relationship Id="rId2" Type="http://schemas.openxmlformats.org/officeDocument/2006/relationships/hyperlink" Target="http://oada.dadeschools.net/testingcalendar/testingprograms/FSA14-15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oada.dadeschools.net/testingcalendar/testingprograms/EOC14-15.pdf" TargetMode="External"/><Relationship Id="rId4" Type="http://schemas.openxmlformats.org/officeDocument/2006/relationships/hyperlink" Target="http://oada.dadeschools.net/testingcalendar/testingprograms/FCATRetake14-15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ada.dadeschools.net/testingcalendar/testingprograms/FCAT2.0Science14-15.pdf" TargetMode="External"/><Relationship Id="rId2" Type="http://schemas.openxmlformats.org/officeDocument/2006/relationships/hyperlink" Target="http://oada.dadeschools.net/testingcalendar/testingprograms/SAT-10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ada.dadeschools.net/testingcalendar/testingprograms/EOC14-15.pdf" TargetMode="External"/><Relationship Id="rId5" Type="http://schemas.openxmlformats.org/officeDocument/2006/relationships/hyperlink" Target="http://oada.dadeschools.net/testingcalendar/testingprograms/FAIR-FS.pdf" TargetMode="External"/><Relationship Id="rId4" Type="http://schemas.openxmlformats.org/officeDocument/2006/relationships/hyperlink" Target="http://oada.dadeschools.net/testingcalendar/testingprograms/FSA14-15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854364" y="2743200"/>
            <a:ext cx="7239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Fienberg-Fisher K-8 Center</a:t>
            </a:r>
          </a:p>
          <a:p>
            <a:pPr marL="0" indent="0" algn="ctr">
              <a:buFontTx/>
              <a:buNone/>
              <a:defRPr/>
            </a:pPr>
            <a:r>
              <a:rPr lang="en-US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September 16</a:t>
            </a:r>
            <a:r>
              <a:rPr lang="en-US" kern="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2014</a:t>
            </a:r>
          </a:p>
          <a:p>
            <a:pPr marL="0" indent="0" algn="ctr">
              <a:buFontTx/>
              <a:buNone/>
              <a:defRPr/>
            </a:pPr>
            <a:endParaRPr lang="en-US" sz="2500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en-US" sz="25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Ms. Maria G. Zabala, Principal</a:t>
            </a:r>
          </a:p>
          <a:p>
            <a:pPr marL="0" indent="0" algn="ctr">
              <a:buFontTx/>
              <a:buNone/>
              <a:defRPr/>
            </a:pPr>
            <a:r>
              <a:rPr lang="en-US" sz="25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Ms. Aisha V. Marrero, Assistant Principal</a:t>
            </a:r>
          </a:p>
          <a:p>
            <a:pPr marL="0" indent="0" algn="ctr">
              <a:buFontTx/>
              <a:buNone/>
              <a:defRPr/>
            </a:pPr>
            <a:r>
              <a:rPr lang="en-US" sz="25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Ms. Mary Murphy, Assistant Principal</a:t>
            </a:r>
            <a:endParaRPr lang="en-US" sz="2500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28600" y="990600"/>
            <a:ext cx="8229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US" kern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Title I Annual Parent Meeting</a:t>
            </a:r>
            <a:endParaRPr lang="en-US" kern="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7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18127" y="152400"/>
            <a:ext cx="6870700" cy="9906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dirty="0" smtClean="0"/>
              <a:t>Parent’s Rights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76564" y="990600"/>
            <a:ext cx="76962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kern="0" dirty="0" smtClean="0"/>
              <a:t>Be involved and request regular meetings to express your opinions and concerns;</a:t>
            </a:r>
            <a:br>
              <a:rPr lang="en-US" altLang="en-US" sz="2000" kern="0" dirty="0" smtClean="0"/>
            </a:b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Be provided information on your child’s level of achievement on assessments like Florida Standards Assessment (FSA) in reading/language arts, and mathematics, and/or (FCAT 2.0) for science. SAT-10 for grades K-2 and EOC Exams.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Request and receive information on the qualifications of your child’s teacher; and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Be informed if your child is taught by a non-highly qualified teacher for four or more consecutive weeks.</a:t>
            </a:r>
            <a:endParaRPr lang="en-US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53234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smtClean="0"/>
              <a:t>School Accountability Report Card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752600"/>
            <a:ext cx="7696200" cy="4114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000" b="1" kern="0" dirty="0" smtClean="0"/>
              <a:t>School Public Accountability Report (SPAR) </a:t>
            </a:r>
            <a:r>
              <a:rPr lang="en-US" altLang="en-US" sz="2000" kern="0" dirty="0" smtClean="0"/>
              <a:t>provides parents and the community with important information about each public school </a:t>
            </a:r>
            <a:endParaRPr lang="en-US" altLang="en-US" sz="2000" b="1" kern="0" dirty="0" smtClean="0"/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Demographic data; 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School safety and climate for learning information;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Academic data;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Graduation rates; 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Class sizes;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Teacher and staff  information; 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Curriculum and instruction descriptions;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Postsecondary preparation information; and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/>
              <a:t>AMO information.</a:t>
            </a:r>
          </a:p>
          <a:p>
            <a:pPr>
              <a:lnSpc>
                <a:spcPct val="80000"/>
              </a:lnSpc>
            </a:pPr>
            <a:r>
              <a:rPr lang="en-US" altLang="en-US" sz="2000" b="1" kern="0" dirty="0" smtClean="0"/>
              <a:t>Available at the school office or online at </a:t>
            </a:r>
          </a:p>
          <a:p>
            <a:pPr lvl="1">
              <a:lnSpc>
                <a:spcPct val="80000"/>
              </a:lnSpc>
            </a:pPr>
            <a:r>
              <a:rPr lang="en-US" altLang="en-US" sz="1800" kern="0" dirty="0" smtClean="0">
                <a:hlinkClick r:id="rId2"/>
              </a:rPr>
              <a:t>http://doeweb-prd.doe.state.fl.us/eds/nclbspar/index.cfm</a:t>
            </a:r>
            <a:r>
              <a:rPr lang="en-US" altLang="en-US" sz="1800" kern="0" dirty="0" smtClean="0"/>
              <a:t> </a:t>
            </a:r>
            <a:endParaRPr lang="en-US" alt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175607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858500"/>
              </p:ext>
            </p:extLst>
          </p:nvPr>
        </p:nvGraphicFramePr>
        <p:xfrm>
          <a:off x="990600" y="206945"/>
          <a:ext cx="6705600" cy="50938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17600"/>
                <a:gridCol w="1117600"/>
                <a:gridCol w="1117600"/>
                <a:gridCol w="1117600"/>
                <a:gridCol w="1117600"/>
                <a:gridCol w="1117600"/>
              </a:tblGrid>
              <a:tr h="360346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Fienberg-Fisher K-8 Center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066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2014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Reading</a:t>
                      </a:r>
                    </a:p>
                    <a:p>
                      <a:pPr algn="ctr"/>
                      <a:r>
                        <a:rPr lang="en-US" sz="1000" b="1" dirty="0" smtClean="0"/>
                        <a:t>(3</a:t>
                      </a:r>
                      <a:r>
                        <a:rPr lang="en-US" sz="1000" b="1" baseline="30000" dirty="0" smtClean="0"/>
                        <a:t>rd</a:t>
                      </a:r>
                      <a:r>
                        <a:rPr lang="en-US" sz="1000" b="1" baseline="0" dirty="0" smtClean="0"/>
                        <a:t> – 8</a:t>
                      </a:r>
                      <a:r>
                        <a:rPr lang="en-US" sz="1000" b="1" baseline="30000" dirty="0" smtClean="0"/>
                        <a:t>th</a:t>
                      </a:r>
                      <a:r>
                        <a:rPr lang="en-US" sz="1000" b="1" baseline="0" dirty="0" smtClean="0"/>
                        <a:t>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 smtClean="0"/>
                    </a:p>
                    <a:p>
                      <a:pPr algn="ctr"/>
                      <a:r>
                        <a:rPr lang="en-US" sz="1000" b="1" dirty="0" smtClean="0"/>
                        <a:t>Math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(3</a:t>
                      </a:r>
                      <a:r>
                        <a:rPr lang="en-US" sz="1000" b="1" baseline="30000" dirty="0" smtClean="0"/>
                        <a:t>rd</a:t>
                      </a:r>
                      <a:r>
                        <a:rPr lang="en-US" sz="1000" b="1" baseline="0" dirty="0" smtClean="0"/>
                        <a:t> – 8</a:t>
                      </a:r>
                      <a:r>
                        <a:rPr lang="en-US" sz="1000" b="1" baseline="30000" dirty="0" smtClean="0"/>
                        <a:t>th</a:t>
                      </a:r>
                      <a:r>
                        <a:rPr lang="en-US" sz="1000" b="1" baseline="0" dirty="0" smtClean="0"/>
                        <a:t>)</a:t>
                      </a:r>
                      <a:endParaRPr lang="en-US" sz="1000" b="1" dirty="0" smtClean="0"/>
                    </a:p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 smtClean="0"/>
                    </a:p>
                    <a:p>
                      <a:pPr algn="ctr"/>
                      <a:r>
                        <a:rPr lang="en-US" sz="1000" b="1" dirty="0" smtClean="0"/>
                        <a:t>Science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(3</a:t>
                      </a:r>
                      <a:r>
                        <a:rPr lang="en-US" sz="1000" b="1" baseline="30000" dirty="0" smtClean="0"/>
                        <a:t>rd</a:t>
                      </a:r>
                      <a:r>
                        <a:rPr lang="en-US" sz="1000" b="1" baseline="0" dirty="0" smtClean="0"/>
                        <a:t> – 8</a:t>
                      </a:r>
                      <a:r>
                        <a:rPr lang="en-US" sz="1000" b="1" baseline="30000" dirty="0" smtClean="0"/>
                        <a:t>th</a:t>
                      </a:r>
                      <a:r>
                        <a:rPr lang="en-US" sz="1000" b="1" baseline="0" dirty="0" smtClean="0"/>
                        <a:t>)</a:t>
                      </a:r>
                      <a:endParaRPr lang="en-US" sz="1000" b="1" dirty="0" smtClean="0"/>
                    </a:p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 smtClean="0"/>
                    </a:p>
                    <a:p>
                      <a:pPr algn="ctr"/>
                      <a:r>
                        <a:rPr lang="en-US" sz="1000" b="1" dirty="0" smtClean="0"/>
                        <a:t>Writing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(3</a:t>
                      </a:r>
                      <a:r>
                        <a:rPr lang="en-US" sz="1000" b="1" baseline="30000" dirty="0" smtClean="0"/>
                        <a:t>rd</a:t>
                      </a:r>
                      <a:r>
                        <a:rPr lang="en-US" sz="1000" b="1" baseline="0" dirty="0" smtClean="0"/>
                        <a:t> – 8</a:t>
                      </a:r>
                      <a:r>
                        <a:rPr lang="en-US" sz="1000" b="1" baseline="30000" dirty="0" smtClean="0"/>
                        <a:t>th</a:t>
                      </a:r>
                      <a:r>
                        <a:rPr lang="en-US" sz="1000" b="1" baseline="0" dirty="0" smtClean="0"/>
                        <a:t>)</a:t>
                      </a:r>
                      <a:endParaRPr lang="en-US" sz="1000" b="1" dirty="0" smtClean="0"/>
                    </a:p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 smtClean="0"/>
                    </a:p>
                    <a:p>
                      <a:pPr algn="ctr"/>
                      <a:r>
                        <a:rPr lang="en-US" sz="1000" b="1" dirty="0" smtClean="0"/>
                        <a:t>Grade Points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(3</a:t>
                      </a:r>
                      <a:r>
                        <a:rPr lang="en-US" sz="1000" b="1" baseline="30000" dirty="0" smtClean="0"/>
                        <a:t>rd</a:t>
                      </a:r>
                      <a:r>
                        <a:rPr lang="en-US" sz="1000" b="1" baseline="0" dirty="0" smtClean="0"/>
                        <a:t> – 8</a:t>
                      </a:r>
                      <a:r>
                        <a:rPr lang="en-US" sz="1000" b="1" baseline="30000" dirty="0" smtClean="0"/>
                        <a:t>th</a:t>
                      </a:r>
                      <a:r>
                        <a:rPr lang="en-US" sz="1000" b="1" baseline="0" dirty="0" smtClean="0"/>
                        <a:t>)</a:t>
                      </a:r>
                      <a:endParaRPr lang="en-US" sz="1000" b="1" dirty="0" smtClean="0"/>
                    </a:p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</a:tr>
              <a:tr h="62172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%Meeting High Standards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203</a:t>
                      </a:r>
                      <a:endParaRPr lang="en-US" sz="1400" dirty="0"/>
                    </a:p>
                  </a:txBody>
                  <a:tcPr anchor="ctr"/>
                </a:tc>
              </a:tr>
              <a:tr h="97699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% of Students Making Learning Gains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148</a:t>
                      </a:r>
                      <a:endParaRPr lang="en-US" sz="1400" dirty="0"/>
                    </a:p>
                  </a:txBody>
                  <a:tcPr anchor="ctr"/>
                </a:tc>
              </a:tr>
              <a:tr h="105016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Adequate Progress of</a:t>
                      </a:r>
                      <a:r>
                        <a:rPr lang="en-US" sz="1000" b="1" baseline="0" dirty="0" smtClean="0"/>
                        <a:t> Lowest 25% or Lowest 30 Students in the School?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152</a:t>
                      </a:r>
                      <a:endParaRPr lang="en-US" sz="1400" dirty="0"/>
                    </a:p>
                  </a:txBody>
                  <a:tcPr anchor="ctr"/>
                </a:tc>
              </a:tr>
              <a:tr h="62172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School Grade Points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574</a:t>
                      </a:r>
                      <a:endParaRPr lang="en-US" sz="1400" dirty="0"/>
                    </a:p>
                  </a:txBody>
                  <a:tcPr anchor="ctr"/>
                </a:tc>
              </a:tr>
              <a:tr h="39037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Percent</a:t>
                      </a:r>
                      <a:r>
                        <a:rPr lang="en-US" sz="1000" b="1" baseline="0" dirty="0" smtClean="0"/>
                        <a:t> Tested = 99%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36020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School Grade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09800" y="56388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* 71 pts  - Middle School Acceleration and Participation in EOCs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1787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6870700" cy="9144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smtClean="0"/>
              <a:t>Educational Standards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295400"/>
            <a:ext cx="7696200" cy="4038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kern="0" dirty="0" smtClean="0"/>
              <a:t>Florida’s academic content standards establish high expectations for all students.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Florida State Standards identify what your child needs to know and be able to do in English/Language Arts and Mathematics. </a:t>
            </a:r>
          </a:p>
          <a:p>
            <a:pPr>
              <a:lnSpc>
                <a:spcPct val="90000"/>
              </a:lnSpc>
            </a:pPr>
            <a:endParaRPr lang="en-US" altLang="en-US" sz="2000" kern="0" dirty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Next Generation Sunshine State Standards identify what your child needs to know and be able to do in Science and Social Sciences.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Information located at: </a:t>
            </a:r>
            <a:r>
              <a:rPr lang="en-US" altLang="en-US" sz="2000" kern="0" dirty="0" smtClean="0">
                <a:hlinkClick r:id="rId2"/>
              </a:rPr>
              <a:t>http://www.floridastandards.org/Standards/FLStandardSearch.aspx</a:t>
            </a:r>
            <a:endParaRPr lang="en-US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196837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295400" y="381000"/>
            <a:ext cx="6324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" tIns="18288" rIns="18288" bIns="1828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000" dirty="0">
                <a:latin typeface="Arial" charset="0"/>
              </a:rPr>
              <a:t>Guess what grade level?</a:t>
            </a:r>
          </a:p>
        </p:txBody>
      </p:sp>
      <p:sp>
        <p:nvSpPr>
          <p:cNvPr id="3" name="Rectangle 17"/>
          <p:cNvSpPr txBox="1">
            <a:spLocks noChangeArrowheads="1"/>
          </p:cNvSpPr>
          <p:nvPr/>
        </p:nvSpPr>
        <p:spPr>
          <a:xfrm>
            <a:off x="685800" y="1447800"/>
            <a:ext cx="76962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500" kern="0" dirty="0" smtClean="0"/>
              <a:t>I know how to use quotation marks to show that someone is speaking.  </a:t>
            </a:r>
            <a:r>
              <a:rPr lang="en-US" altLang="en-US" sz="2500" i="1" kern="0" dirty="0" smtClean="0"/>
              <a:t>Example: Mary said, “Hello there.”	</a:t>
            </a:r>
          </a:p>
          <a:p>
            <a:endParaRPr lang="en-US" altLang="en-US" sz="2500" i="1" kern="0" dirty="0" smtClean="0"/>
          </a:p>
          <a:p>
            <a:r>
              <a:rPr lang="en-US" altLang="en-US" sz="2500" kern="0" dirty="0" smtClean="0"/>
              <a:t>I can count, read, and write whole numbers to 10,000</a:t>
            </a:r>
          </a:p>
          <a:p>
            <a:endParaRPr lang="en-US" altLang="en-US" sz="2500" kern="0" dirty="0" smtClean="0"/>
          </a:p>
          <a:p>
            <a:r>
              <a:rPr lang="en-US" altLang="en-US" sz="2500" kern="0" dirty="0" smtClean="0"/>
              <a:t>Teachers will discuss standards and speak about curricular expectations in the classroom. </a:t>
            </a:r>
          </a:p>
          <a:p>
            <a:pPr>
              <a:buFontTx/>
              <a:buNone/>
            </a:pPr>
            <a:endParaRPr lang="en-US" altLang="en-US" kern="0" dirty="0"/>
          </a:p>
          <a:p>
            <a:pPr>
              <a:buFontTx/>
              <a:buNone/>
            </a:pPr>
            <a:endParaRPr lang="en-US" altLang="en-US" kern="0" dirty="0" smtClean="0"/>
          </a:p>
          <a:p>
            <a:pPr>
              <a:buFontTx/>
              <a:buNone/>
            </a:pPr>
            <a:endParaRPr lang="en-US" altLang="en-US" i="1" kern="0" dirty="0"/>
          </a:p>
        </p:txBody>
      </p:sp>
    </p:spTree>
    <p:extLst>
      <p:ext uri="{BB962C8B-B14F-4D97-AF65-F5344CB8AC3E}">
        <p14:creationId xmlns:p14="http://schemas.microsoft.com/office/powerpoint/2010/main" val="2723279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533400"/>
            <a:ext cx="6870700" cy="762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smtClean="0"/>
              <a:t>School’s Curriculum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3400" y="1447800"/>
            <a:ext cx="8153400" cy="4038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300" kern="0" dirty="0" smtClean="0"/>
              <a:t>Florida State Standards and Next Generation Sunshine State Standards form the framework of everything taught at school.</a:t>
            </a:r>
          </a:p>
          <a:p>
            <a:endParaRPr lang="en-US" altLang="en-US" sz="2300" kern="0" dirty="0" smtClean="0"/>
          </a:p>
          <a:p>
            <a:r>
              <a:rPr lang="en-US" altLang="en-US" sz="2300" kern="0" dirty="0" smtClean="0"/>
              <a:t>Curriculum</a:t>
            </a:r>
          </a:p>
          <a:p>
            <a:pPr lvl="1"/>
            <a:r>
              <a:rPr lang="en-US" altLang="en-US" sz="2300" kern="0" dirty="0" smtClean="0"/>
              <a:t>Reading/Language Arts (ELA)</a:t>
            </a:r>
          </a:p>
          <a:p>
            <a:pPr lvl="1"/>
            <a:r>
              <a:rPr lang="en-US" altLang="en-US" sz="2300" kern="0" dirty="0" smtClean="0"/>
              <a:t>Mathematics</a:t>
            </a:r>
          </a:p>
          <a:p>
            <a:pPr lvl="1"/>
            <a:r>
              <a:rPr lang="en-US" altLang="en-US" sz="2300" kern="0" dirty="0" smtClean="0"/>
              <a:t>Writing</a:t>
            </a:r>
          </a:p>
          <a:p>
            <a:pPr lvl="1"/>
            <a:r>
              <a:rPr lang="en-US" altLang="en-US" sz="2300" kern="0" dirty="0" smtClean="0"/>
              <a:t>Science</a:t>
            </a:r>
            <a:endParaRPr lang="en-US" altLang="en-US" sz="2300" kern="0" dirty="0"/>
          </a:p>
        </p:txBody>
      </p:sp>
      <p:pic>
        <p:nvPicPr>
          <p:cNvPr id="4" name="Picture 4" descr="MCj041239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86225"/>
            <a:ext cx="3260725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253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481445"/>
            <a:ext cx="68707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kern="0" dirty="0" smtClean="0"/>
              <a:t>Measuring Student Success</a:t>
            </a:r>
            <a:endParaRPr lang="en-US" altLang="en-US" sz="4000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11200" y="1371600"/>
            <a:ext cx="7696200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1950" kern="0" dirty="0" smtClean="0"/>
              <a:t>Florida State Assessment (FSA) – Grades 3 – 11 ELA &amp; Math</a:t>
            </a:r>
          </a:p>
          <a:p>
            <a:endParaRPr lang="en-US" altLang="en-US" sz="1950" kern="0" dirty="0"/>
          </a:p>
          <a:p>
            <a:r>
              <a:rPr lang="en-US" altLang="en-US" sz="1950" kern="0" dirty="0" smtClean="0"/>
              <a:t>Florida Comprehensive Assessment Test (FCAT)—Grades 5 &amp; 8 Science</a:t>
            </a:r>
          </a:p>
          <a:p>
            <a:endParaRPr lang="en-US" altLang="en-US" sz="1950" kern="0" dirty="0" smtClean="0"/>
          </a:p>
          <a:p>
            <a:r>
              <a:rPr lang="en-US" altLang="en-US" sz="1950" kern="0" dirty="0" smtClean="0"/>
              <a:t>Stanford Achievement Test, 10</a:t>
            </a:r>
            <a:r>
              <a:rPr lang="en-US" altLang="en-US" sz="1950" kern="0" baseline="30000" dirty="0" smtClean="0"/>
              <a:t>th</a:t>
            </a:r>
            <a:r>
              <a:rPr lang="en-US" altLang="en-US" sz="1950" kern="0" dirty="0" smtClean="0"/>
              <a:t> Edition (SAT10)—Grades K-2</a:t>
            </a:r>
          </a:p>
          <a:p>
            <a:endParaRPr lang="en-US" altLang="en-US" sz="1950" kern="0" dirty="0" smtClean="0"/>
          </a:p>
          <a:p>
            <a:r>
              <a:rPr lang="en-US" altLang="en-US" sz="1950" kern="0" dirty="0" smtClean="0"/>
              <a:t>Florida Assessment for Instruction in Reading (FAIR)</a:t>
            </a:r>
          </a:p>
          <a:p>
            <a:endParaRPr lang="en-US" altLang="en-US" sz="1950" kern="0" dirty="0" smtClean="0"/>
          </a:p>
          <a:p>
            <a:r>
              <a:rPr lang="en-US" altLang="en-US" sz="1950" kern="0" dirty="0" smtClean="0"/>
              <a:t>Interims, Quarterly, CELLA, End of Course (EOC) - Algebra I and Civics, Hard to Assess Subjects (HAS) – Art, Music, PE</a:t>
            </a:r>
            <a:endParaRPr lang="en-US" altLang="en-US" sz="1950" kern="0" dirty="0"/>
          </a:p>
        </p:txBody>
      </p:sp>
    </p:spTree>
    <p:extLst>
      <p:ext uri="{BB962C8B-B14F-4D97-AF65-F5344CB8AC3E}">
        <p14:creationId xmlns:p14="http://schemas.microsoft.com/office/powerpoint/2010/main" val="3165836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381000"/>
            <a:ext cx="68707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Testing Schedule</a:t>
            </a:r>
            <a:endParaRPr lang="en-US" altLang="en-US" sz="4000" b="1" kern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870967"/>
              </p:ext>
            </p:extLst>
          </p:nvPr>
        </p:nvGraphicFramePr>
        <p:xfrm>
          <a:off x="685800" y="1371600"/>
          <a:ext cx="7315200" cy="403859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63040"/>
                <a:gridCol w="1463040"/>
                <a:gridCol w="1463040"/>
                <a:gridCol w="1463040"/>
                <a:gridCol w="1463040"/>
              </a:tblGrid>
              <a:tr h="90104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March 2 - 13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Florida Standards Assessments 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   English Language Arts - Writing Component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2"/>
                        </a:rPr>
                        <a:t>FSA</a:t>
                      </a:r>
                      <a:endParaRPr lang="en-US" sz="800" b="1" dirty="0">
                        <a:effectLst/>
                      </a:endParaRP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 4; and Grades 5-11 CBT*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Federal and State</a:t>
                      </a:r>
                    </a:p>
                  </a:txBody>
                  <a:tcPr marL="16042" marR="16042" marT="16042" marB="16042"/>
                </a:tc>
              </a:tr>
              <a:tr h="55155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March 2 - 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April 7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Alternate Assessment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>
                          <a:effectLst/>
                          <a:hlinkClick r:id="rId3"/>
                        </a:rPr>
                        <a:t>FAA</a:t>
                      </a:r>
                      <a:endParaRPr lang="en-US" sz="800">
                        <a:effectLst/>
                      </a:endParaRP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3-11***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State</a:t>
                      </a:r>
                    </a:p>
                  </a:txBody>
                  <a:tcPr marL="16042" marR="16042" marT="16042" marB="16042"/>
                </a:tc>
              </a:tr>
              <a:tr h="869600"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March 16 - April 2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Comprehensive Assessment Test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 Reading and Mathematics Retakes CBT*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4"/>
                        </a:rPr>
                        <a:t>FCAT/FCAT 2.0 </a:t>
                      </a:r>
                      <a:br>
                        <a:rPr lang="en-US" sz="800" u="none" strike="noStrike" dirty="0">
                          <a:effectLst/>
                          <a:hlinkClick r:id="rId4"/>
                        </a:rPr>
                      </a:br>
                      <a:r>
                        <a:rPr lang="en-US" sz="800" u="none" strike="noStrike" dirty="0">
                          <a:effectLst/>
                          <a:hlinkClick r:id="rId4"/>
                        </a:rPr>
                        <a:t>RETAKE</a:t>
                      </a:r>
                      <a:endParaRPr lang="en-US" sz="800" dirty="0">
                        <a:effectLst/>
                      </a:endParaRP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10+, 11, 12 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eligible students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State</a:t>
                      </a:r>
                    </a:p>
                  </a:txBody>
                  <a:tcPr marL="16042" marR="16042" marT="16042" marB="16042"/>
                </a:tc>
              </a:tr>
              <a:tr h="872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Florida Next Generation Sunshine State Standards End-of-Course Assessments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   Algebra 1 Retake CBT*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5"/>
                        </a:rPr>
                        <a:t>NGSSS EOC RETAKE</a:t>
                      </a:r>
                      <a:endParaRPr lang="en-US" sz="800" b="1" dirty="0">
                        <a:effectLst/>
                      </a:endParaRP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7-12,eligible students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Federal and State</a:t>
                      </a:r>
                    </a:p>
                  </a:txBody>
                  <a:tcPr marL="16042" marR="16042" marT="16042" marB="16042"/>
                </a:tc>
              </a:tr>
              <a:tr h="84382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March 16 - April 10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Standards Assessments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English Language Arts and Mathematics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2"/>
                        </a:rPr>
                        <a:t>FSA</a:t>
                      </a:r>
                      <a:endParaRPr lang="en-US" sz="800" b="1" dirty="0">
                        <a:effectLst/>
                      </a:endParaRP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3 and 4</a:t>
                      </a:r>
                    </a:p>
                  </a:txBody>
                  <a:tcPr marL="16042" marR="16042" marT="16042" marB="160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Federal and State</a:t>
                      </a:r>
                    </a:p>
                  </a:txBody>
                  <a:tcPr marL="16042" marR="16042" marT="16042" marB="1604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522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914540"/>
              </p:ext>
            </p:extLst>
          </p:nvPr>
        </p:nvGraphicFramePr>
        <p:xfrm>
          <a:off x="762000" y="1371600"/>
          <a:ext cx="7162800" cy="390525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13 - 17</a:t>
                      </a:r>
                      <a:endParaRPr lang="en-US" sz="800" dirty="0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Stanford Achievement Test, Tenth Edition 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    Reading and Mathematics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2"/>
                        </a:rPr>
                        <a:t>SAT-10</a:t>
                      </a:r>
                      <a:endParaRPr lang="en-US" sz="800" dirty="0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K-2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District</a:t>
                      </a:r>
                    </a:p>
                  </a:txBody>
                  <a:tcPr marL="13876" marR="13876" marT="13876" marB="13876"/>
                </a:tc>
              </a:tr>
              <a:tr h="457200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April 13 - May 8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Florida Comprehensive Assessment Test 2.0 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    Science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3"/>
                        </a:rPr>
                        <a:t>FCAT 2.0</a:t>
                      </a:r>
                      <a:endParaRPr lang="en-US" sz="800" dirty="0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5 and 8</a:t>
                      </a:r>
                    </a:p>
                  </a:txBody>
                  <a:tcPr marL="13876" marR="13876" marT="13876" marB="13876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Federal and State</a:t>
                      </a:r>
                    </a:p>
                  </a:txBody>
                  <a:tcPr marL="13876" marR="13876" marT="13876" marB="13876"/>
                </a:tc>
              </a:tr>
              <a:tr h="609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Standards Assessments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English Language Arts CBT*</a:t>
                      </a:r>
                    </a:p>
                  </a:txBody>
                  <a:tcPr marL="13876" marR="13876" marT="13876" marB="13876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u="none" strike="noStrike">
                          <a:effectLst/>
                          <a:hlinkClick r:id="rId4"/>
                        </a:rPr>
                        <a:t>FSA</a:t>
                      </a:r>
                      <a:endParaRPr lang="en-US" sz="800" b="1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5-11</a:t>
                      </a:r>
                    </a:p>
                  </a:txBody>
                  <a:tcPr marL="13876" marR="13876" marT="13876" marB="13876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   Mathematics CBT*</a:t>
                      </a:r>
                      <a:endParaRPr lang="en-US" sz="800" i="1">
                        <a:effectLst/>
                      </a:endParaRPr>
                    </a:p>
                  </a:txBody>
                  <a:tcPr marL="13876" marR="13876" marT="13876" marB="13876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5-8</a:t>
                      </a:r>
                    </a:p>
                  </a:txBody>
                  <a:tcPr marL="13876" marR="13876" marT="13876" marB="13876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95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April 13 - May 29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Assessments for Instruction in Reading Assessment Period 3 (AP3) 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 dirty="0">
                          <a:effectLst/>
                          <a:hlinkClick r:id="rId5"/>
                        </a:rPr>
                        <a:t>FAIR-FS</a:t>
                      </a:r>
                      <a:endParaRPr lang="en-US" sz="800" dirty="0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K-3, all students; Grades 4-10, Levels 1 &amp; 2; Grades 11-12, Retake**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State</a:t>
                      </a:r>
                    </a:p>
                  </a:txBody>
                  <a:tcPr marL="13876" marR="13876" marT="13876" marB="13876"/>
                </a:tc>
              </a:tr>
              <a:tr h="74295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April 20 - May 15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Forida Standards Assessments: End-of-Course Assessments 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Algebra 1, Geometry, and Algebra 2 CBT*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>
                          <a:effectLst/>
                          <a:hlinkClick r:id="rId6"/>
                        </a:rPr>
                        <a:t>FSA EOC</a:t>
                      </a:r>
                      <a:endParaRPr lang="en-US" sz="800">
                        <a:effectLst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Grades 6-12,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eligible students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Federal and State</a:t>
                      </a:r>
                    </a:p>
                  </a:txBody>
                  <a:tcPr marL="13876" marR="13876" marT="13876" marB="13876"/>
                </a:tc>
              </a:tr>
              <a:tr h="729548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April 20 - May 22</a:t>
                      </a:r>
                    </a:p>
                    <a:p>
                      <a:pPr algn="ctr"/>
                      <a:r>
                        <a:rPr lang="en-US" sz="800">
                          <a:effectLst/>
                        </a:rPr>
                        <a:t>   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Florida Next Generation Sunshine State Standards End-of-Course Assessments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   Biology 1, Civics, and US History</a:t>
                      </a:r>
                      <a:endParaRPr lang="en-US" sz="800" i="1">
                        <a:effectLst/>
                        <a:latin typeface="Arial"/>
                      </a:endParaRP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none" strike="noStrike">
                          <a:effectLst/>
                          <a:hlinkClick r:id="rId6"/>
                        </a:rPr>
                        <a:t>NGSSS EOC</a:t>
                      </a:r>
                      <a:endParaRPr lang="en-US" sz="800">
                        <a:effectLst/>
                      </a:endParaRPr>
                    </a:p>
                    <a:p>
                      <a:pPr algn="ctr"/>
                      <a:r>
                        <a:rPr lang="en-US" sz="800">
                          <a:effectLst/>
                        </a:rPr>
                        <a:t> 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Grades 6-12,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eligible students</a:t>
                      </a:r>
                    </a:p>
                    <a:p>
                      <a:pPr algn="ctr"/>
                      <a:r>
                        <a:rPr lang="en-US" sz="800">
                          <a:effectLst/>
                        </a:rPr>
                        <a:t/>
                      </a:r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  <a:p>
                      <a:pPr algn="ctr"/>
                      <a:r>
                        <a:rPr lang="en-US" sz="800">
                          <a:effectLst/>
                        </a:rPr>
                        <a:t> </a:t>
                      </a:r>
                    </a:p>
                  </a:txBody>
                  <a:tcPr marL="13876" marR="13876" marT="13876" marB="138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Federal and State</a:t>
                      </a:r>
                    </a:p>
                  </a:txBody>
                  <a:tcPr marL="13876" marR="13876" marT="13876" marB="13876"/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304800"/>
            <a:ext cx="68707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Testing Schedule</a:t>
            </a:r>
            <a:endParaRPr lang="en-US" altLang="en-US" sz="4000" b="1" kern="0" dirty="0"/>
          </a:p>
        </p:txBody>
      </p:sp>
    </p:spTree>
    <p:extLst>
      <p:ext uri="{BB962C8B-B14F-4D97-AF65-F5344CB8AC3E}">
        <p14:creationId xmlns:p14="http://schemas.microsoft.com/office/powerpoint/2010/main" val="332646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1066800" y="3048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600" b="1" kern="0" dirty="0" smtClean="0"/>
              <a:t>Title I Programs Provide Supplemental Support</a:t>
            </a:r>
            <a:endParaRPr lang="en-US" altLang="en-US" sz="3600" b="1" kern="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036983" y="1924878"/>
            <a:ext cx="7315200" cy="342900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/>
              <a:t>Smaller classes;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Additional teachers and paraprofessionals;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Additional training for school staff;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Extra time for instruction (Before and/or after school programs);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Parental Involvement Activities; and/or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 variety of supplemental teaching methods and materials.</a:t>
            </a:r>
            <a:endParaRPr lang="en-US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2243781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85800" y="4572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600" kern="0" smtClean="0"/>
              <a:t>What is “No Child Left Behind”?</a:t>
            </a:r>
            <a:endParaRPr lang="en-US" altLang="en-US" sz="3600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en-US" sz="2800" kern="0" dirty="0" smtClean="0"/>
              <a:t>Education act signed into law in 2002 that aims to: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800" kern="0" dirty="0" smtClean="0"/>
              <a:t>Ensure that every student has a high-quality education;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800" kern="0" dirty="0" smtClean="0"/>
              <a:t>Challenge and motivate students;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800" kern="0" dirty="0" smtClean="0"/>
              <a:t>Provide highly qualified teachers, who use proven teaching methods; and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800" kern="0" dirty="0" smtClean="0"/>
              <a:t>Ensure a safe, drug free learning environment.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944827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93508" y="228600"/>
            <a:ext cx="6870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Title I funds</a:t>
            </a:r>
            <a:endParaRPr lang="en-US" altLang="en-US" sz="4000" b="1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85800" y="13716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800" kern="0" dirty="0" smtClean="0"/>
              <a:t>Fienberg-Fisher K-8 Center was allocated $158,184.00 for this school year. We use these funds to pay for services and programs for our students:</a:t>
            </a:r>
          </a:p>
          <a:p>
            <a:pPr lvl="1"/>
            <a:endParaRPr lang="en-US" altLang="en-US" sz="2000" kern="0" dirty="0" smtClean="0"/>
          </a:p>
          <a:p>
            <a:pPr lvl="1"/>
            <a:r>
              <a:rPr lang="en-US" altLang="en-US" sz="2000" kern="0" dirty="0" smtClean="0"/>
              <a:t>One Teacher </a:t>
            </a:r>
          </a:p>
          <a:p>
            <a:pPr lvl="1"/>
            <a:r>
              <a:rPr lang="en-US" altLang="en-US" sz="2000" kern="0" dirty="0" smtClean="0"/>
              <a:t>One Community Involvement Specialist (CIS)</a:t>
            </a:r>
          </a:p>
          <a:p>
            <a:pPr lvl="1"/>
            <a:r>
              <a:rPr lang="en-US" altLang="en-US" sz="2000" kern="0" dirty="0"/>
              <a:t>Hourly Funds – </a:t>
            </a:r>
            <a:r>
              <a:rPr lang="en-US" altLang="en-US" sz="2000" kern="0" dirty="0" smtClean="0"/>
              <a:t>To fund Interventionist and After School Tutors</a:t>
            </a:r>
            <a:endParaRPr lang="en-US" altLang="en-US" sz="2000" kern="0" dirty="0"/>
          </a:p>
          <a:p>
            <a:pPr lvl="1"/>
            <a:endParaRPr lang="en-US" altLang="en-US" sz="2000" kern="0" dirty="0" smtClean="0"/>
          </a:p>
          <a:p>
            <a:pPr lvl="1"/>
            <a:endParaRPr lang="en-US" altLang="en-US" kern="0" dirty="0" smtClean="0"/>
          </a:p>
          <a:p>
            <a:endParaRPr lang="en-US" altLang="en-US" kern="0" dirty="0" smtClean="0"/>
          </a:p>
          <a:p>
            <a:pPr>
              <a:buFontTx/>
              <a:buNone/>
            </a:pPr>
            <a:r>
              <a:rPr lang="en-US" altLang="en-US" kern="0" dirty="0" smtClean="0">
                <a:solidFill>
                  <a:srgbClr val="FF0000"/>
                </a:solidFill>
              </a:rPr>
              <a:t>	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62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Who decides how funds are used?</a:t>
            </a:r>
            <a:endParaRPr lang="en-US" altLang="en-US" sz="4000" b="1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762000" y="2057400"/>
            <a:ext cx="7315200" cy="286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200" kern="0" dirty="0" smtClean="0"/>
              <a:t>Every school has a Educational Excellence School Advisory Council (EESAC) composed of:</a:t>
            </a:r>
          </a:p>
          <a:p>
            <a:pPr lvl="1"/>
            <a:r>
              <a:rPr lang="en-US" altLang="en-US" sz="2000" kern="0" dirty="0" smtClean="0"/>
              <a:t>Parents, Teachers, Community Members, other staff that works at the school, Principal and Students (at Middle and High School)</a:t>
            </a:r>
          </a:p>
          <a:p>
            <a:pPr lvl="1"/>
            <a:endParaRPr lang="en-US" altLang="en-US" sz="2000" kern="0" dirty="0" smtClean="0"/>
          </a:p>
          <a:p>
            <a:r>
              <a:rPr lang="en-US" altLang="en-US" sz="2200" kern="0" dirty="0" smtClean="0"/>
              <a:t>The School Advisory Council determines how to use Title I funds.</a:t>
            </a:r>
            <a:endParaRPr lang="en-US" alt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180751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56755"/>
            <a:ext cx="6870700" cy="838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Working together! </a:t>
            </a:r>
            <a:endParaRPr lang="en-US" altLang="en-US" sz="4000" b="1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696200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800" kern="0" dirty="0" smtClean="0"/>
              <a:t>Title I law requires that all Title I schools and families work together.  </a:t>
            </a:r>
          </a:p>
          <a:p>
            <a:endParaRPr lang="en-US" altLang="en-US" sz="2800" kern="0" dirty="0" smtClean="0"/>
          </a:p>
          <a:p>
            <a:r>
              <a:rPr lang="en-US" altLang="en-US" sz="2800" kern="0" dirty="0" smtClean="0"/>
              <a:t>How we work together is listed in our:</a:t>
            </a:r>
          </a:p>
          <a:p>
            <a:pPr lvl="1"/>
            <a:r>
              <a:rPr lang="en-US" altLang="en-US" sz="2400" kern="0" dirty="0" smtClean="0"/>
              <a:t>School Level Parental Involvement Policy; </a:t>
            </a:r>
          </a:p>
          <a:p>
            <a:pPr lvl="1"/>
            <a:r>
              <a:rPr lang="en-US" altLang="en-US" sz="2400" kern="0" dirty="0" smtClean="0"/>
              <a:t>Parent-School Compact; and</a:t>
            </a:r>
          </a:p>
          <a:p>
            <a:pPr lvl="1"/>
            <a:r>
              <a:rPr lang="en-US" altLang="en-US" sz="2400" kern="0" dirty="0" smtClean="0"/>
              <a:t>Schoolwide Improvement Plan Title I Plan</a:t>
            </a:r>
            <a:endParaRPr lang="en-US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40681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6870700" cy="838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smtClean="0"/>
              <a:t>Parent-School Compact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4844"/>
            <a:ext cx="3581400" cy="396535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1600" kern="0" dirty="0" smtClean="0"/>
              <a:t>School will:</a:t>
            </a:r>
          </a:p>
          <a:p>
            <a:r>
              <a:rPr lang="en-US" altLang="en-US" sz="1600" kern="0" dirty="0" smtClean="0"/>
              <a:t>Annual orientation meetings</a:t>
            </a:r>
          </a:p>
          <a:p>
            <a:r>
              <a:rPr lang="en-US" altLang="en-US" sz="1600" kern="0" dirty="0" smtClean="0"/>
              <a:t>Involve parents in planning, reviewing and improving the PIP</a:t>
            </a:r>
          </a:p>
          <a:p>
            <a:r>
              <a:rPr lang="en-US" altLang="en-US" sz="1600" kern="0" dirty="0" smtClean="0"/>
              <a:t>High Quality Curriculum and instruction</a:t>
            </a:r>
          </a:p>
          <a:p>
            <a:r>
              <a:rPr lang="en-US" altLang="en-US" sz="1600" kern="0" dirty="0" smtClean="0"/>
              <a:t>Host parent-teacher conferences</a:t>
            </a:r>
          </a:p>
          <a:p>
            <a:r>
              <a:rPr lang="en-US" altLang="en-US" sz="1600" kern="0" dirty="0" smtClean="0"/>
              <a:t>Provide parents with reports on student progress</a:t>
            </a:r>
          </a:p>
          <a:p>
            <a:r>
              <a:rPr lang="en-US" altLang="en-US" sz="1600" kern="0" dirty="0" smtClean="0"/>
              <a:t>Provide reasonable access to staff</a:t>
            </a:r>
          </a:p>
          <a:p>
            <a:r>
              <a:rPr lang="en-US" altLang="en-US" sz="1600" kern="0" dirty="0" smtClean="0"/>
              <a:t>Provide opportunities for parents to volunteer</a:t>
            </a:r>
          </a:p>
          <a:p>
            <a:pPr marL="0" indent="0">
              <a:buNone/>
            </a:pPr>
            <a:endParaRPr lang="en-US" altLang="en-US" sz="2000" kern="0" dirty="0" smtClean="0">
              <a:solidFill>
                <a:srgbClr val="FF0000"/>
              </a:solidFill>
            </a:endParaRPr>
          </a:p>
          <a:p>
            <a:endParaRPr lang="en-US" altLang="en-US" sz="2000" kern="0" dirty="0" smtClean="0">
              <a:solidFill>
                <a:srgbClr val="FF0000"/>
              </a:solidFill>
            </a:endParaRPr>
          </a:p>
          <a:p>
            <a:endParaRPr lang="en-US" altLang="en-US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419600" y="1447800"/>
            <a:ext cx="3581400" cy="44865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1600" kern="0" dirty="0" smtClean="0"/>
              <a:t>Parents will:</a:t>
            </a:r>
          </a:p>
          <a:p>
            <a:r>
              <a:rPr lang="en-US" altLang="en-US" sz="1600" kern="0" dirty="0" smtClean="0"/>
              <a:t>Monitor attendance, school learning</a:t>
            </a:r>
          </a:p>
          <a:p>
            <a:r>
              <a:rPr lang="en-US" altLang="en-US" sz="1600" kern="0" dirty="0" smtClean="0"/>
              <a:t>Become involved in planning, reviewing and improving the PIP</a:t>
            </a:r>
          </a:p>
          <a:p>
            <a:r>
              <a:rPr lang="en-US" altLang="en-US" sz="1600" kern="0" dirty="0" smtClean="0"/>
              <a:t>Volunteer</a:t>
            </a:r>
          </a:p>
          <a:p>
            <a:r>
              <a:rPr lang="en-US" altLang="en-US" sz="1600" kern="0" dirty="0" smtClean="0"/>
              <a:t>Communicate with my child’s teacher</a:t>
            </a:r>
          </a:p>
          <a:p>
            <a:r>
              <a:rPr lang="en-US" altLang="en-US" sz="1600" kern="0" dirty="0" smtClean="0"/>
              <a:t>Participate in meetings to my child</a:t>
            </a:r>
          </a:p>
          <a:p>
            <a:r>
              <a:rPr lang="en-US" altLang="en-US" sz="1600" kern="0" dirty="0" smtClean="0"/>
              <a:t>Stay informed about my child’s education</a:t>
            </a:r>
          </a:p>
          <a:p>
            <a:r>
              <a:rPr lang="en-US" altLang="en-US" sz="1600" kern="0" dirty="0" smtClean="0"/>
              <a:t>Serve on policy advisory groups</a:t>
            </a:r>
          </a:p>
          <a:p>
            <a:pPr>
              <a:buFontTx/>
              <a:buNone/>
            </a:pP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447800"/>
            <a:ext cx="7696200" cy="4419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buClr>
                <a:schemeClr val="tx1"/>
              </a:buClr>
            </a:pPr>
            <a:r>
              <a:rPr lang="en-US" altLang="en-US" sz="2200" kern="0" dirty="0" smtClean="0"/>
              <a:t>Involve parents in a meaningful way in the development, implementation, and review of the parental involvement program. </a:t>
            </a:r>
          </a:p>
          <a:p>
            <a:pPr lvl="1">
              <a:lnSpc>
                <a:spcPct val="90000"/>
              </a:lnSpc>
            </a:pPr>
            <a:r>
              <a:rPr lang="en-US" altLang="en-US" sz="2200" kern="0" dirty="0" smtClean="0"/>
              <a:t>Parental Involvement:</a:t>
            </a:r>
          </a:p>
          <a:p>
            <a:pPr lvl="2">
              <a:lnSpc>
                <a:spcPct val="90000"/>
              </a:lnSpc>
            </a:pPr>
            <a:r>
              <a:rPr lang="en-US" altLang="en-US" sz="1900" kern="0" dirty="0" smtClean="0"/>
              <a:t>EESAC</a:t>
            </a:r>
          </a:p>
          <a:p>
            <a:pPr lvl="2">
              <a:lnSpc>
                <a:spcPct val="90000"/>
              </a:lnSpc>
            </a:pPr>
            <a:r>
              <a:rPr lang="en-US" altLang="en-US" sz="1900" kern="0" dirty="0" smtClean="0"/>
              <a:t>IB Meetings</a:t>
            </a:r>
          </a:p>
          <a:p>
            <a:pPr lvl="2">
              <a:lnSpc>
                <a:spcPct val="90000"/>
              </a:lnSpc>
            </a:pPr>
            <a:r>
              <a:rPr lang="en-US" altLang="en-US" sz="1900" kern="0" dirty="0" smtClean="0"/>
              <a:t>PTA</a:t>
            </a:r>
          </a:p>
          <a:p>
            <a:pPr lvl="1">
              <a:lnSpc>
                <a:spcPct val="90000"/>
              </a:lnSpc>
            </a:pPr>
            <a:r>
              <a:rPr lang="en-US" altLang="en-US" sz="2200" kern="0" dirty="0" smtClean="0"/>
              <a:t>Meeting Times</a:t>
            </a:r>
          </a:p>
          <a:p>
            <a:pPr lvl="2">
              <a:lnSpc>
                <a:spcPct val="90000"/>
              </a:lnSpc>
            </a:pPr>
            <a:r>
              <a:rPr lang="en-US" altLang="en-US" sz="1800" kern="0" dirty="0" smtClean="0"/>
              <a:t>EESAC – 1</a:t>
            </a:r>
            <a:r>
              <a:rPr lang="en-US" altLang="en-US" sz="1800" kern="0" baseline="30000" dirty="0" smtClean="0"/>
              <a:t>st</a:t>
            </a:r>
            <a:r>
              <a:rPr lang="en-US" altLang="en-US" sz="1800" kern="0" dirty="0" smtClean="0"/>
              <a:t> Wed. of the Month</a:t>
            </a:r>
          </a:p>
          <a:p>
            <a:pPr lvl="2">
              <a:lnSpc>
                <a:spcPct val="90000"/>
              </a:lnSpc>
            </a:pPr>
            <a:r>
              <a:rPr lang="en-US" altLang="en-US" sz="1800" kern="0" dirty="0" smtClean="0"/>
              <a:t>IB Meetings monthly or bi-monthly</a:t>
            </a:r>
          </a:p>
          <a:p>
            <a:pPr lvl="2">
              <a:lnSpc>
                <a:spcPct val="90000"/>
              </a:lnSpc>
            </a:pPr>
            <a:r>
              <a:rPr lang="en-US" altLang="en-US" sz="1800" kern="0" dirty="0" smtClean="0"/>
              <a:t>PTA - monthly</a:t>
            </a:r>
          </a:p>
          <a:p>
            <a:pPr lvl="1">
              <a:lnSpc>
                <a:spcPct val="90000"/>
              </a:lnSpc>
            </a:pPr>
            <a:r>
              <a:rPr lang="en-US" altLang="en-US" sz="2200" kern="0" dirty="0" smtClean="0"/>
              <a:t>Maria Cruz, EESAC Chair</a:t>
            </a:r>
            <a:endParaRPr lang="en-US" altLang="en-US" sz="2200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19200" y="152400"/>
            <a:ext cx="617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Parent Involvement </a:t>
            </a:r>
            <a:endParaRPr lang="en-US" altLang="en-US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/>
              <a:t>Policy </a:t>
            </a:r>
            <a:r>
              <a:rPr lang="en-US" altLang="en-US" b="1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21206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524000"/>
            <a:ext cx="7696200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800" kern="0" dirty="0" smtClean="0"/>
              <a:t>Convene an annual meeting to inform parents of Title I students of Title I requirements and their rights to be involved in the Title I program. </a:t>
            </a:r>
          </a:p>
          <a:p>
            <a:endParaRPr lang="en-US" altLang="en-US" sz="2800" kern="0" dirty="0" smtClean="0"/>
          </a:p>
          <a:p>
            <a:pPr>
              <a:buClr>
                <a:schemeClr val="tx1"/>
              </a:buClr>
            </a:pPr>
            <a:r>
              <a:rPr lang="en-US" altLang="en-US" sz="2800" kern="0" dirty="0" smtClean="0"/>
              <a:t>Offer meetings at flexible times to maximize participation</a:t>
            </a:r>
            <a:endParaRPr lang="en-US" altLang="en-US" sz="2800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19200" y="152400"/>
            <a:ext cx="617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Parent Involvement </a:t>
            </a:r>
            <a:endParaRPr lang="en-US" altLang="en-US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/>
              <a:t>Policy </a:t>
            </a:r>
            <a:r>
              <a:rPr lang="en-US" altLang="en-US" b="1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29796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19200" y="152400"/>
            <a:ext cx="617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Parent Involvement </a:t>
            </a:r>
            <a:endParaRPr lang="en-US" altLang="en-US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/>
              <a:t>Policy </a:t>
            </a:r>
            <a:r>
              <a:rPr lang="en-US" altLang="en-US" b="1" dirty="0"/>
              <a:t>Requirements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239000" cy="3962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chemeClr val="tx1"/>
              </a:buClr>
            </a:pPr>
            <a:r>
              <a:rPr lang="en-US" altLang="en-US" sz="2700" kern="0" dirty="0" smtClean="0"/>
              <a:t>Provides parents of Title I students with timely information about Title I programs.</a:t>
            </a:r>
          </a:p>
          <a:p>
            <a:pPr lvl="1">
              <a:buClr>
                <a:schemeClr val="tx1"/>
              </a:buClr>
            </a:pPr>
            <a:r>
              <a:rPr lang="en-US" altLang="en-US" sz="2000" kern="0" dirty="0" smtClean="0"/>
              <a:t>Connect-Ed, Calendars, Flyers, IB Letters</a:t>
            </a:r>
          </a:p>
          <a:p>
            <a:pPr marL="457200" lvl="1" indent="0">
              <a:buClr>
                <a:schemeClr val="tx1"/>
              </a:buClr>
              <a:buNone/>
            </a:pPr>
            <a:endParaRPr lang="en-US" altLang="en-US" sz="2500" kern="0" dirty="0" smtClean="0"/>
          </a:p>
          <a:p>
            <a:pPr marL="609600" indent="-609600">
              <a:buClr>
                <a:schemeClr val="tx1"/>
              </a:buClr>
            </a:pPr>
            <a:r>
              <a:rPr lang="en-US" altLang="en-US" sz="2700" kern="0" dirty="0" smtClean="0"/>
              <a:t>What works for you?</a:t>
            </a:r>
          </a:p>
          <a:p>
            <a:pPr marL="609600" indent="-609600"/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0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23900" y="1219200"/>
            <a:ext cx="7353300" cy="4343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/>
            <a:r>
              <a:rPr lang="en-US" altLang="en-US" sz="2500" kern="0" dirty="0" smtClean="0"/>
              <a:t>Assists parents in understanding academic content standards, assessments, and how to monitor and improve the achievement of their children.</a:t>
            </a:r>
          </a:p>
          <a:p>
            <a:pPr lvl="2"/>
            <a:r>
              <a:rPr lang="en-US" altLang="en-US" sz="2100" kern="0" dirty="0" smtClean="0"/>
              <a:t>Open House</a:t>
            </a:r>
          </a:p>
          <a:p>
            <a:pPr lvl="2"/>
            <a:r>
              <a:rPr lang="en-US" altLang="en-US" sz="2100" kern="0" dirty="0" smtClean="0"/>
              <a:t>IB Meetings</a:t>
            </a:r>
          </a:p>
          <a:p>
            <a:pPr lvl="2"/>
            <a:r>
              <a:rPr lang="en-US" altLang="en-US" sz="2100" kern="0" dirty="0" smtClean="0"/>
              <a:t>FSA Night</a:t>
            </a:r>
          </a:p>
          <a:p>
            <a:pPr lvl="2"/>
            <a:r>
              <a:rPr lang="en-US" altLang="en-US" sz="2100" kern="0" dirty="0" smtClean="0"/>
              <a:t>SAT-10 Night</a:t>
            </a:r>
          </a:p>
          <a:p>
            <a:pPr lvl="2"/>
            <a:r>
              <a:rPr lang="en-US" altLang="en-US" sz="2100" kern="0" dirty="0" smtClean="0"/>
              <a:t>Head Start Parent Committee Meetings</a:t>
            </a:r>
          </a:p>
          <a:p>
            <a:pPr lvl="2"/>
            <a:r>
              <a:rPr lang="en-US" altLang="en-US" sz="2100" kern="0" dirty="0" smtClean="0"/>
              <a:t>EESAC</a:t>
            </a:r>
          </a:p>
          <a:p>
            <a:pPr marL="914400" lvl="2" indent="0">
              <a:buNone/>
            </a:pPr>
            <a:endParaRPr lang="en-US" altLang="en-US" sz="2100" kern="0" dirty="0" smtClean="0"/>
          </a:p>
          <a:p>
            <a:pPr marL="609600" indent="-609600">
              <a:buFontTx/>
              <a:buNone/>
            </a:pP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19200" y="152400"/>
            <a:ext cx="617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Parent Involvement </a:t>
            </a:r>
            <a:endParaRPr lang="en-US" altLang="en-US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/>
              <a:t>Policy </a:t>
            </a:r>
            <a:r>
              <a:rPr lang="en-US" altLang="en-US" b="1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16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" y="3048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/>
              <a:t>Parent Involvement </a:t>
            </a:r>
            <a:endParaRPr lang="en-US" altLang="en-US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/>
              <a:t>Policy </a:t>
            </a:r>
            <a:r>
              <a:rPr lang="en-US" altLang="en-US" b="1" dirty="0"/>
              <a:t>Requirements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05691" y="1371600"/>
            <a:ext cx="78486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500" kern="0" dirty="0" smtClean="0"/>
              <a:t>Provides materials and training to help Title I parents work with their children to improve their children's achievement</a:t>
            </a:r>
          </a:p>
          <a:p>
            <a:pPr lvl="1"/>
            <a:r>
              <a:rPr lang="en-US" altLang="en-US" sz="1800" kern="0" dirty="0" smtClean="0"/>
              <a:t>Parent Academy</a:t>
            </a:r>
          </a:p>
          <a:p>
            <a:pPr lvl="1"/>
            <a:r>
              <a:rPr lang="en-US" altLang="en-US" sz="1800" kern="0" dirty="0" smtClean="0"/>
              <a:t>CIS</a:t>
            </a:r>
          </a:p>
          <a:p>
            <a:pPr lvl="1"/>
            <a:r>
              <a:rPr lang="en-US" altLang="en-US" sz="1800" kern="0" dirty="0" smtClean="0"/>
              <a:t>IB Meetings</a:t>
            </a:r>
          </a:p>
          <a:p>
            <a:pPr lvl="1"/>
            <a:r>
              <a:rPr lang="en-US" altLang="en-US" sz="1800" kern="0" dirty="0" smtClean="0"/>
              <a:t>Open House</a:t>
            </a:r>
          </a:p>
          <a:p>
            <a:pPr lvl="1"/>
            <a:r>
              <a:rPr lang="en-US" altLang="en-US" sz="1800" kern="0" dirty="0" smtClean="0"/>
              <a:t>SAT-10 Night</a:t>
            </a:r>
          </a:p>
          <a:p>
            <a:pPr lvl="1"/>
            <a:r>
              <a:rPr lang="en-US" altLang="en-US" sz="1800" kern="0" dirty="0" smtClean="0"/>
              <a:t>FSA Night</a:t>
            </a:r>
          </a:p>
          <a:p>
            <a:pPr lvl="1"/>
            <a:r>
              <a:rPr lang="en-US" altLang="en-US" sz="1800" kern="0" dirty="0" smtClean="0"/>
              <a:t>Head Start Committee Meetings</a:t>
            </a:r>
            <a:endParaRPr lang="en-US" alt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136031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4612472" cy="59721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3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85800" y="381000"/>
            <a:ext cx="6870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smtClean="0"/>
              <a:t>What is Title I?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7467600" cy="38100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000" kern="0" dirty="0" smtClean="0"/>
              <a:t>Title I is the largest federal assistance program for our nation’s schools.</a:t>
            </a:r>
          </a:p>
          <a:p>
            <a:pPr>
              <a:lnSpc>
                <a:spcPct val="80000"/>
              </a:lnSpc>
            </a:pPr>
            <a:endParaRPr lang="en-US" altLang="en-US" sz="2000" kern="0" dirty="0" smtClean="0"/>
          </a:p>
          <a:p>
            <a:pPr>
              <a:lnSpc>
                <a:spcPct val="80000"/>
              </a:lnSpc>
            </a:pPr>
            <a:r>
              <a:rPr lang="en-US" altLang="en-US" sz="2000" kern="0" dirty="0" smtClean="0"/>
              <a:t>The goal of Title I is a higher quality of education for </a:t>
            </a:r>
            <a:r>
              <a:rPr lang="en-US" altLang="en-US" sz="2000" u="sng" kern="0" dirty="0" smtClean="0"/>
              <a:t>every</a:t>
            </a:r>
            <a:r>
              <a:rPr lang="en-US" altLang="en-US" sz="2000" kern="0" dirty="0" smtClean="0"/>
              <a:t> child.</a:t>
            </a:r>
          </a:p>
          <a:p>
            <a:pPr>
              <a:lnSpc>
                <a:spcPct val="80000"/>
              </a:lnSpc>
            </a:pPr>
            <a:endParaRPr lang="en-US" altLang="en-US" sz="2000" kern="0" dirty="0" smtClean="0"/>
          </a:p>
          <a:p>
            <a:pPr>
              <a:lnSpc>
                <a:spcPct val="80000"/>
              </a:lnSpc>
            </a:pPr>
            <a:r>
              <a:rPr lang="en-US" altLang="en-US" sz="2000" kern="0" dirty="0" smtClean="0"/>
              <a:t>The program serves millions of children in elementary and secondary schools each year.</a:t>
            </a:r>
          </a:p>
          <a:p>
            <a:pPr>
              <a:lnSpc>
                <a:spcPct val="80000"/>
              </a:lnSpc>
            </a:pPr>
            <a:r>
              <a:rPr lang="en-US" altLang="en-US" sz="2000" kern="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altLang="en-US" sz="2000" kern="0" dirty="0" smtClean="0"/>
              <a:t>Fienberg-Fisher K-8 Center is a Title I school</a:t>
            </a:r>
          </a:p>
          <a:p>
            <a:pPr>
              <a:lnSpc>
                <a:spcPct val="80000"/>
              </a:lnSpc>
            </a:pPr>
            <a:endParaRPr lang="en-US" altLang="en-US" sz="2000" kern="0" dirty="0" smtClean="0"/>
          </a:p>
          <a:p>
            <a:pPr>
              <a:lnSpc>
                <a:spcPct val="80000"/>
              </a:lnSpc>
            </a:pPr>
            <a:r>
              <a:rPr lang="en-US" altLang="en-US" sz="2000" kern="0" dirty="0" smtClean="0"/>
              <a:t>What every parent should know about Title I! (brochure)</a:t>
            </a:r>
            <a:endParaRPr lang="en-US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5486121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6981825" cy="466225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5115231" cy="58769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4533086" cy="58293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987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81000" y="152400"/>
            <a:ext cx="7391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000" b="1" kern="0" dirty="0" smtClean="0"/>
              <a:t>Your involvement is Key to your child’s success!</a:t>
            </a:r>
            <a:endParaRPr lang="en-US" altLang="en-US" sz="3000" b="1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792480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400" kern="0" dirty="0" smtClean="0"/>
              <a:t>You are your child’s first teacher.</a:t>
            </a:r>
          </a:p>
          <a:p>
            <a:endParaRPr lang="en-US" altLang="en-US" sz="2400" kern="0" dirty="0" smtClean="0"/>
          </a:p>
          <a:p>
            <a:r>
              <a:rPr lang="en-US" altLang="en-US" sz="2400" kern="0" dirty="0" smtClean="0"/>
              <a:t>You have the ability to influence your child’s education more than any teacher or school.</a:t>
            </a:r>
          </a:p>
          <a:p>
            <a:endParaRPr lang="en-US" altLang="en-US" sz="2400" kern="0" dirty="0" smtClean="0"/>
          </a:p>
          <a:p>
            <a:r>
              <a:rPr lang="en-US" altLang="en-US" sz="2400" kern="0" dirty="0" smtClean="0"/>
              <a:t>You know your child best:</a:t>
            </a:r>
          </a:p>
          <a:p>
            <a:pPr lvl="1"/>
            <a:r>
              <a:rPr lang="en-US" altLang="en-US" sz="2000" kern="0" dirty="0" smtClean="0"/>
              <a:t>Share information about your child’s interests and abilities with teachers; and</a:t>
            </a:r>
          </a:p>
          <a:p>
            <a:pPr lvl="1"/>
            <a:r>
              <a:rPr lang="en-US" altLang="en-US" sz="2000" kern="0" dirty="0" smtClean="0"/>
              <a:t>Ask to see progress reports on your child and the school.</a:t>
            </a:r>
            <a:endParaRPr lang="en-US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42665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685800" y="381000"/>
            <a:ext cx="7162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600" b="1" kern="0" dirty="0" smtClean="0"/>
              <a:t>Support Your Child’s Education</a:t>
            </a:r>
            <a:endParaRPr lang="en-US" altLang="en-US" sz="3600" b="1" kern="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685800" y="1600200"/>
            <a:ext cx="376555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/>
              <a:t>Share a love of learning;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Read to your child;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Ask your child to read to you;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Limit TV time;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Take advantage of the public library and the school media center;</a:t>
            </a:r>
            <a:endParaRPr lang="en-US" altLang="en-US" sz="2400" kern="0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4616450" y="1600200"/>
            <a:ext cx="376555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/>
              <a:t>Show interest in your child’s school day;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Ask questions;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Ask to see homework;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Praise their efforts; and</a:t>
            </a:r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Encourage good study habits. </a:t>
            </a:r>
            <a:endParaRPr lang="en-US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39152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7620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600" b="1" kern="0" dirty="0" smtClean="0"/>
              <a:t>Get to Know Your School &amp; Communicate With Teachers</a:t>
            </a:r>
            <a:endParaRPr lang="en-US" altLang="en-US" sz="3600" b="1" kern="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685800" y="1828800"/>
            <a:ext cx="3765550" cy="365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400" kern="0" dirty="0" smtClean="0"/>
              <a:t>Attend school events</a:t>
            </a:r>
          </a:p>
          <a:p>
            <a:pPr>
              <a:lnSpc>
                <a:spcPct val="80000"/>
              </a:lnSpc>
            </a:pPr>
            <a:r>
              <a:rPr lang="en-US" altLang="en-US" sz="2400" kern="0" dirty="0" smtClean="0"/>
              <a:t>Visit the classroom</a:t>
            </a:r>
          </a:p>
          <a:p>
            <a:pPr>
              <a:lnSpc>
                <a:spcPct val="80000"/>
              </a:lnSpc>
            </a:pPr>
            <a:r>
              <a:rPr lang="en-US" altLang="en-US" sz="2400" kern="0" dirty="0" smtClean="0"/>
              <a:t>Volunteer at the school</a:t>
            </a:r>
          </a:p>
          <a:p>
            <a:pPr>
              <a:lnSpc>
                <a:spcPct val="80000"/>
              </a:lnSpc>
            </a:pPr>
            <a:r>
              <a:rPr lang="en-US" altLang="en-US" sz="2400" kern="0" dirty="0" smtClean="0"/>
              <a:t>Join parents’ organizations</a:t>
            </a:r>
          </a:p>
          <a:p>
            <a:pPr>
              <a:lnSpc>
                <a:spcPct val="80000"/>
              </a:lnSpc>
            </a:pPr>
            <a:r>
              <a:rPr lang="en-US" altLang="en-US" sz="2400" kern="0" dirty="0" smtClean="0"/>
              <a:t>Keep teachers informed</a:t>
            </a:r>
          </a:p>
          <a:p>
            <a:pPr>
              <a:lnSpc>
                <a:spcPct val="80000"/>
              </a:lnSpc>
            </a:pPr>
            <a:r>
              <a:rPr lang="en-US" altLang="en-US" sz="2400" kern="0" dirty="0" smtClean="0"/>
              <a:t>Attend special parent trainings</a:t>
            </a:r>
            <a:endParaRPr lang="en-US" altLang="en-US" sz="2400" kern="0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4616450" y="1828800"/>
            <a:ext cx="3765550" cy="365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400" kern="0" smtClean="0"/>
              <a:t>Attend parent-teacher conferences</a:t>
            </a:r>
          </a:p>
          <a:p>
            <a:pPr>
              <a:lnSpc>
                <a:spcPct val="80000"/>
              </a:lnSpc>
            </a:pPr>
            <a:r>
              <a:rPr lang="en-US" altLang="en-US" sz="2400" kern="0" smtClean="0"/>
              <a:t>Be prepared for the meetings</a:t>
            </a:r>
          </a:p>
          <a:p>
            <a:pPr>
              <a:lnSpc>
                <a:spcPct val="80000"/>
              </a:lnSpc>
            </a:pPr>
            <a:r>
              <a:rPr lang="en-US" altLang="en-US" sz="2400" kern="0" smtClean="0"/>
              <a:t>Consider whether you have met your responsibilities as stated in the parent-school compact</a:t>
            </a:r>
          </a:p>
          <a:p>
            <a:pPr>
              <a:lnSpc>
                <a:spcPct val="80000"/>
              </a:lnSpc>
            </a:pPr>
            <a:r>
              <a:rPr lang="en-US" altLang="en-US" sz="2400" kern="0" smtClean="0"/>
              <a:t>List your questions before the meeting</a:t>
            </a:r>
            <a:endParaRPr lang="en-US" altLang="en-US" sz="2400" kern="0"/>
          </a:p>
        </p:txBody>
      </p:sp>
    </p:spTree>
    <p:extLst>
      <p:ext uri="{BB962C8B-B14F-4D97-AF65-F5344CB8AC3E}">
        <p14:creationId xmlns:p14="http://schemas.microsoft.com/office/powerpoint/2010/main" val="235215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6870700" cy="762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4000" b="1" kern="0" dirty="0" smtClean="0"/>
              <a:t>Classroom Visits</a:t>
            </a:r>
            <a:endParaRPr lang="en-US" altLang="en-US" sz="4000" b="1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6962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600" kern="0" dirty="0" smtClean="0"/>
              <a:t>Teachers will provide grade specific information: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Florida Standards, Next Generation Sunshine State Standards and Grade Level Expectations;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Grade Specific Curriculum;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Measuring Student Success;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Definition of Proficiency; and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Overview of their plans for the year;</a:t>
            </a:r>
          </a:p>
          <a:p>
            <a:pPr lvl="1">
              <a:lnSpc>
                <a:spcPct val="80000"/>
              </a:lnSpc>
            </a:pPr>
            <a:r>
              <a:rPr lang="en-US" altLang="en-US" sz="2000" kern="0" dirty="0" smtClean="0"/>
              <a:t>Title I Survey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2400" kern="0" dirty="0" smtClean="0"/>
          </a:p>
          <a:p>
            <a:pPr>
              <a:lnSpc>
                <a:spcPct val="80000"/>
              </a:lnSpc>
            </a:pPr>
            <a:r>
              <a:rPr lang="en-US" altLang="en-US" sz="2600" kern="0" dirty="0" smtClean="0"/>
              <a:t>How parents can help their child.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13423668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1295400"/>
            <a:ext cx="7772400" cy="100965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b="1" kern="0" dirty="0" smtClean="0"/>
              <a:t>Questions?</a:t>
            </a:r>
            <a:endParaRPr lang="en-US" altLang="en-US" b="1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533400" y="2971800"/>
            <a:ext cx="7772400" cy="124142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b="1" kern="0" dirty="0" smtClean="0"/>
              <a:t>Thank you for attending.</a:t>
            </a:r>
            <a:endParaRPr lang="en-US" altLang="en-US" b="1" kern="0" dirty="0"/>
          </a:p>
        </p:txBody>
      </p:sp>
    </p:spTree>
    <p:extLst>
      <p:ext uri="{BB962C8B-B14F-4D97-AF65-F5344CB8AC3E}">
        <p14:creationId xmlns:p14="http://schemas.microsoft.com/office/powerpoint/2010/main" val="211877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685800" y="381000"/>
            <a:ext cx="6870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600" kern="0" smtClean="0"/>
              <a:t>How Title I Works</a:t>
            </a:r>
            <a:endParaRPr lang="en-US" altLang="en-US" sz="3600" kern="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685800" y="1447800"/>
            <a:ext cx="7543800" cy="411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kern="0" dirty="0" smtClean="0"/>
              <a:t>The federal government provides funding to states each year for Title I.  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The Florida Department of Education sends the money to the district.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The school district identifies eligible schools and provides Title I funds.</a:t>
            </a:r>
          </a:p>
          <a:p>
            <a:pPr>
              <a:lnSpc>
                <a:spcPct val="90000"/>
              </a:lnSpc>
            </a:pPr>
            <a:endParaRPr lang="en-US" altLang="en-US" sz="20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Fienberg-Fisher K-8 Center implements the mandated curriculums as well as the IB PYP &amp; MYP Programs.</a:t>
            </a:r>
            <a:endParaRPr lang="en-US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3329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457200"/>
            <a:ext cx="7848600" cy="9144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3400" kern="0" dirty="0" smtClean="0"/>
              <a:t>Annual Measurable Objectives (AMO)</a:t>
            </a:r>
            <a:endParaRPr lang="en-US" altLang="en-US" sz="3400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696200" cy="4419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/>
              <a:t>The goal is for all students to be proficient by 2017.</a:t>
            </a:r>
          </a:p>
          <a:p>
            <a:pPr>
              <a:lnSpc>
                <a:spcPct val="90000"/>
              </a:lnSpc>
            </a:pPr>
            <a:endParaRPr lang="en-US" altLang="en-US" sz="2400" kern="0" dirty="0" smtClean="0"/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Targets include participation rate and percent proficient in reading, writing, mathematics and graduation rates. </a:t>
            </a:r>
          </a:p>
          <a:p>
            <a:pPr>
              <a:lnSpc>
                <a:spcPct val="90000"/>
              </a:lnSpc>
            </a:pPr>
            <a:endParaRPr lang="en-US" altLang="en-US" sz="2400" kern="0" dirty="0" smtClean="0"/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Schools that receive Title I funds must make AMO every year or face consequences.</a:t>
            </a:r>
          </a:p>
        </p:txBody>
      </p:sp>
    </p:spTree>
    <p:extLst>
      <p:ext uri="{BB962C8B-B14F-4D97-AF65-F5344CB8AC3E}">
        <p14:creationId xmlns:p14="http://schemas.microsoft.com/office/powerpoint/2010/main" val="400477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762000"/>
            <a:ext cx="6870700" cy="9906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dirty="0" smtClean="0"/>
              <a:t>We are a TIER School</a:t>
            </a:r>
            <a:endParaRPr lang="en-US" altLang="en-US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53473" y="1752600"/>
            <a:ext cx="7696200" cy="37338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500" kern="0" dirty="0" smtClean="0"/>
              <a:t>For the past 3 years, 	Fienberg-Fisher K-8 Center has not meet the AMO targets in the areas of Reading and Math.</a:t>
            </a:r>
            <a:r>
              <a:rPr lang="en-US" altLang="en-US" sz="2500" kern="0" dirty="0" smtClean="0">
                <a:solidFill>
                  <a:srgbClr val="FF0000"/>
                </a:solidFill>
              </a:rPr>
              <a:t/>
            </a:r>
            <a:br>
              <a:rPr lang="en-US" altLang="en-US" sz="2500" kern="0" dirty="0" smtClean="0">
                <a:solidFill>
                  <a:srgbClr val="FF0000"/>
                </a:solidFill>
              </a:rPr>
            </a:br>
            <a:endParaRPr lang="en-US" altLang="en-US" sz="2500" kern="0" dirty="0" smtClean="0">
              <a:solidFill>
                <a:srgbClr val="FF0000"/>
              </a:solidFill>
            </a:endParaRPr>
          </a:p>
          <a:p>
            <a:r>
              <a:rPr lang="en-US" altLang="en-US" sz="2500" kern="0" dirty="0" smtClean="0"/>
              <a:t>Tier I  Watch – School Literacy</a:t>
            </a:r>
          </a:p>
          <a:p>
            <a:endParaRPr lang="en-US" altLang="en-US" sz="2500" kern="0" dirty="0" smtClean="0"/>
          </a:p>
          <a:p>
            <a:r>
              <a:rPr lang="en-US" altLang="en-US" sz="2500" kern="0" dirty="0" smtClean="0"/>
              <a:t>Tier II - Mathematics</a:t>
            </a:r>
            <a:endParaRPr lang="en-US" altLang="en-US" sz="2500" kern="0" dirty="0"/>
          </a:p>
        </p:txBody>
      </p:sp>
    </p:spTree>
    <p:extLst>
      <p:ext uri="{BB962C8B-B14F-4D97-AF65-F5344CB8AC3E}">
        <p14:creationId xmlns:p14="http://schemas.microsoft.com/office/powerpoint/2010/main" val="413523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8974"/>
            <a:ext cx="6591793" cy="527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435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6870700" cy="9144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dirty="0" smtClean="0"/>
              <a:t>Free Tutoring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51164" y="1524000"/>
            <a:ext cx="7696200" cy="2438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/>
              <a:t>Our school uses Title I funds to provide - Free after school tutoring in Reading and Math.</a:t>
            </a:r>
          </a:p>
          <a:p>
            <a:pPr>
              <a:lnSpc>
                <a:spcPct val="90000"/>
              </a:lnSpc>
            </a:pPr>
            <a:endParaRPr lang="en-US" altLang="en-US" sz="2400" kern="0" dirty="0" smtClean="0"/>
          </a:p>
          <a:p>
            <a:pPr>
              <a:lnSpc>
                <a:spcPct val="90000"/>
              </a:lnSpc>
            </a:pPr>
            <a:r>
              <a:rPr lang="en-US" altLang="en-US" sz="2400" kern="0" dirty="0" smtClean="0"/>
              <a:t>Students eligible to receive free or reduced priced meals are eligible for the free tutoring</a:t>
            </a:r>
            <a:r>
              <a:rPr lang="en-US" altLang="en-US" sz="2400" kern="0" dirty="0"/>
              <a:t>.</a:t>
            </a:r>
            <a:endParaRPr lang="en-US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33553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8109" y="152400"/>
            <a:ext cx="6870700" cy="838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kern="0" dirty="0" smtClean="0"/>
              <a:t>School Choice</a:t>
            </a:r>
            <a:endParaRPr lang="en-US" altLang="en-US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990600"/>
            <a:ext cx="76962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800" kern="0" dirty="0" smtClean="0"/>
              <a:t>As a parent of a child enrolled in a school identified as in need of improvement for two or more years,  you have the choice to transfer your child to a higher performing school</a:t>
            </a:r>
            <a:r>
              <a:rPr lang="en-US" altLang="en-US" sz="2800" b="1" kern="0" dirty="0" smtClean="0"/>
              <a:t>.</a:t>
            </a:r>
          </a:p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kern="0" dirty="0" smtClean="0"/>
              <a:t>Transportation to the new school of choice is provided by the district at no cost to the family. 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223663362"/>
      </p:ext>
    </p:extLst>
  </p:cSld>
  <p:clrMapOvr>
    <a:masterClrMapping/>
  </p:clrMapOvr>
</p:sld>
</file>

<file path=ppt/theme/theme1.xml><?xml version="1.0" encoding="utf-8"?>
<a:theme xmlns:a="http://schemas.openxmlformats.org/drawingml/2006/main" name="10203765">
  <a:themeElements>
    <a:clrScheme name="Office Theme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Office Them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1679</Words>
  <Application>Microsoft Office PowerPoint</Application>
  <PresentationFormat>On-screen Show (4:3)</PresentationFormat>
  <Paragraphs>331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10203765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M-DCPS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Cardoso, Yessenia L.</dc:creator>
  <cp:lastModifiedBy>Pearson, Phillip N.</cp:lastModifiedBy>
  <cp:revision>50</cp:revision>
  <cp:lastPrinted>2014-09-16T15:39:15Z</cp:lastPrinted>
  <dcterms:created xsi:type="dcterms:W3CDTF">2014-09-15T13:58:37Z</dcterms:created>
  <dcterms:modified xsi:type="dcterms:W3CDTF">2014-09-20T20:10:37Z</dcterms:modified>
</cp:coreProperties>
</file>